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74" d="100"/>
          <a:sy n="74" d="100"/>
        </p:scale>
        <p:origin x="6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956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7429" y="1469517"/>
            <a:ext cx="5240655" cy="458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dawdabhi/capstone_project/blob/main/Space_Program_capstone_IBM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dawdabhi/capstone_project/blob/main/Space_Program_capstone_IBM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wdabhi/capstone_project/blob/main/Space_Program_capstone_IBM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wdabhi/capstone_project/blob/main/Space_Program_capstone_IBM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wdabhi/capstone_project/blob/main/Space_Program_capstone_IBM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dawdabhi/capstone_project/blob/main/Space_Program_capstone_IBM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dawdabhi/capstone_project/blob/main/Space_Program_capstone_IBM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5" y="4912232"/>
            <a:ext cx="2056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IN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Abhishek Kumar</a:t>
            </a:r>
            <a:br>
              <a:rPr lang="en-IN" spc="-20" dirty="0">
                <a:solidFill>
                  <a:srgbClr val="E7E6E6"/>
                </a:solidFill>
                <a:latin typeface="Microsoft Sans Serif"/>
                <a:cs typeface="Microsoft Sans Serif"/>
              </a:rPr>
            </a:b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sz="1800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nd</a:t>
            </a:r>
            <a:r>
              <a:rPr sz="1800" spc="300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December</a:t>
            </a:r>
            <a:r>
              <a:rPr sz="1800" spc="3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2021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6107429" y="1469517"/>
            <a:ext cx="5240655" cy="43024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25781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25" dirty="0"/>
              <a:t>performed</a:t>
            </a:r>
            <a:r>
              <a:rPr spc="-120" dirty="0"/>
              <a:t> </a:t>
            </a:r>
            <a:r>
              <a:rPr spc="-20" dirty="0"/>
              <a:t>exploratory</a:t>
            </a:r>
            <a:r>
              <a:rPr spc="-100" dirty="0"/>
              <a:t> </a:t>
            </a:r>
            <a:r>
              <a:rPr spc="-10" dirty="0"/>
              <a:t>data</a:t>
            </a:r>
            <a:r>
              <a:rPr spc="-70" dirty="0"/>
              <a:t> analysis </a:t>
            </a:r>
            <a:r>
              <a:rPr dirty="0"/>
              <a:t>and</a:t>
            </a:r>
            <a:r>
              <a:rPr spc="-75" dirty="0"/>
              <a:t> </a:t>
            </a:r>
            <a:r>
              <a:rPr spc="-30" dirty="0"/>
              <a:t>determined</a:t>
            </a:r>
            <a:r>
              <a:rPr spc="-75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training</a:t>
            </a:r>
            <a:r>
              <a:rPr spc="-70" dirty="0"/>
              <a:t> </a:t>
            </a:r>
            <a:r>
              <a:rPr spc="-10" dirty="0"/>
              <a:t>labels.</a:t>
            </a:r>
          </a:p>
          <a:p>
            <a:pPr marL="241300" marR="5080" indent="-228600">
              <a:lnSpc>
                <a:spcPts val="238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45" dirty="0"/>
              <a:t>calculated</a:t>
            </a:r>
            <a:r>
              <a:rPr spc="-7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45"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85" dirty="0"/>
              <a:t>launches</a:t>
            </a:r>
            <a:r>
              <a:rPr spc="-20" dirty="0"/>
              <a:t> </a:t>
            </a:r>
            <a:r>
              <a:rPr spc="-25" dirty="0"/>
              <a:t>at </a:t>
            </a:r>
            <a:r>
              <a:rPr spc="-105" dirty="0"/>
              <a:t>each</a:t>
            </a:r>
            <a:r>
              <a:rPr spc="-45" dirty="0"/>
              <a:t> </a:t>
            </a:r>
            <a:r>
              <a:rPr spc="-20" dirty="0"/>
              <a:t>site,</a:t>
            </a:r>
            <a:r>
              <a:rPr spc="-12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45" dirty="0"/>
              <a:t>number</a:t>
            </a:r>
            <a:r>
              <a:rPr spc="-80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spc="-70" dirty="0"/>
              <a:t>occurrence </a:t>
            </a:r>
            <a:r>
              <a:rPr dirty="0"/>
              <a:t>of</a:t>
            </a:r>
            <a:r>
              <a:rPr spc="-10" dirty="0"/>
              <a:t> </a:t>
            </a:r>
            <a:r>
              <a:rPr spc="-85" dirty="0"/>
              <a:t>each</a:t>
            </a:r>
            <a:r>
              <a:rPr dirty="0"/>
              <a:t> </a:t>
            </a:r>
            <a:r>
              <a:rPr spc="-10" dirty="0"/>
              <a:t>orbits</a:t>
            </a:r>
          </a:p>
          <a:p>
            <a:pPr marL="241300" marR="24765" indent="-228600">
              <a:lnSpc>
                <a:spcPts val="238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35" dirty="0"/>
              <a:t>created</a:t>
            </a:r>
            <a:r>
              <a:rPr spc="-110" dirty="0"/>
              <a:t> </a:t>
            </a:r>
            <a:r>
              <a:rPr dirty="0"/>
              <a:t>landing</a:t>
            </a:r>
            <a:r>
              <a:rPr spc="-150" dirty="0"/>
              <a:t> </a:t>
            </a:r>
            <a:r>
              <a:rPr spc="-40" dirty="0"/>
              <a:t>outcome</a:t>
            </a:r>
            <a:r>
              <a:rPr spc="-90" dirty="0"/>
              <a:t> </a:t>
            </a:r>
            <a:r>
              <a:rPr spc="-10" dirty="0"/>
              <a:t>label</a:t>
            </a:r>
            <a:r>
              <a:rPr spc="-85" dirty="0"/>
              <a:t> </a:t>
            </a:r>
            <a:r>
              <a:rPr spc="-20" dirty="0"/>
              <a:t>from </a:t>
            </a:r>
            <a:r>
              <a:rPr spc="-35" dirty="0"/>
              <a:t>outcome</a:t>
            </a:r>
            <a:r>
              <a:rPr spc="-100" dirty="0"/>
              <a:t> </a:t>
            </a:r>
            <a:r>
              <a:rPr spc="-45" dirty="0"/>
              <a:t>column</a:t>
            </a:r>
            <a:r>
              <a:rPr spc="-100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spc="-10" dirty="0"/>
              <a:t>exported</a:t>
            </a:r>
            <a:r>
              <a:rPr spc="-85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30" dirty="0"/>
              <a:t>results </a:t>
            </a:r>
            <a:r>
              <a:rPr dirty="0"/>
              <a:t>to</a:t>
            </a:r>
            <a:r>
              <a:rPr spc="150" dirty="0"/>
              <a:t> </a:t>
            </a:r>
            <a:r>
              <a:rPr spc="-20" dirty="0"/>
              <a:t>csv.</a:t>
            </a:r>
          </a:p>
          <a:p>
            <a:pPr marL="241300" marR="81915" indent="-228600">
              <a:lnSpc>
                <a:spcPct val="99900"/>
              </a:lnSpc>
              <a:spcBef>
                <a:spcPts val="1365"/>
              </a:spcBef>
              <a:buFont typeface="Arial"/>
              <a:buChar char="•"/>
              <a:tabLst>
                <a:tab pos="241300" algn="l"/>
              </a:tabLst>
            </a:pPr>
            <a:r>
              <a:rPr spc="-120" dirty="0"/>
              <a:t>The</a:t>
            </a:r>
            <a:r>
              <a:rPr spc="-20" dirty="0"/>
              <a:t> </a:t>
            </a:r>
            <a:r>
              <a:rPr dirty="0"/>
              <a:t>link</a:t>
            </a:r>
            <a:r>
              <a:rPr spc="-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notebook</a:t>
            </a:r>
            <a:r>
              <a:rPr spc="-5" dirty="0"/>
              <a:t> </a:t>
            </a:r>
            <a:r>
              <a:rPr spc="-25" dirty="0"/>
              <a:t>is</a:t>
            </a:r>
            <a:br>
              <a:rPr lang="en-IN" spc="-25" dirty="0"/>
            </a:br>
            <a:r>
              <a:rPr lang="en-IN" spc="-25" dirty="0">
                <a:hlinkClick r:id="rId2"/>
              </a:rPr>
              <a:t>https://github.com/dawdabhi/capstone_project/blob/main/Space_Program_capstone_IBM.ipynb</a:t>
            </a:r>
            <a:endParaRPr spc="-20" dirty="0">
              <a:solidFill>
                <a:srgbClr val="1C7CDB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2188"/>
            <a:ext cx="481330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type,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type,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spc="-30" dirty="0"/>
              <a:t>Data</a:t>
            </a:r>
            <a:r>
              <a:rPr spc="25" dirty="0"/>
              <a:t> </a:t>
            </a:r>
            <a:r>
              <a:rPr spc="-65" dirty="0"/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18556" y="4837304"/>
            <a:ext cx="5203825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br>
              <a:rPr lang="en-IN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</a:br>
            <a:r>
              <a:rPr lang="en-IN" sz="2200" spc="-2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https://github.com/dawdabhi/capstone_project/blob/main/Space_Program_capstone_IBM.ipynb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9619" y="1495044"/>
            <a:ext cx="10515600" cy="4932045"/>
            <a:chOff x="769619" y="1495044"/>
            <a:chExt cx="10515600" cy="49320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19" y="3669792"/>
              <a:ext cx="5001768" cy="27569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99" y="1495044"/>
              <a:ext cx="5189220" cy="2965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2905" cy="49468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747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carried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</a:tabLst>
            </a:pP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241300" marR="168275" indent="-22860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IN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br>
              <a:rPr lang="en-IN" sz="2200" dirty="0">
                <a:solidFill>
                  <a:srgbClr val="292929"/>
                </a:solidFill>
                <a:latin typeface="Microsoft Sans Serif"/>
                <a:cs typeface="Microsoft Sans Serif"/>
              </a:rPr>
            </a:br>
            <a:r>
              <a:rPr lang="en-IN" sz="220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https://github.com/dawdabhi/capstone_project/blob/main/Space_Program_capstone_IBM.ipynb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4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3746"/>
            <a:ext cx="10274935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5244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09625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5270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away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1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05" dirty="0"/>
              <a:t> </a:t>
            </a:r>
            <a:r>
              <a:rPr spc="-65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spc="-4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344"/>
            <a:ext cx="9517380" cy="310149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interactive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br>
              <a:rPr lang="en-IN" sz="2200" dirty="0">
                <a:solidFill>
                  <a:srgbClr val="292929"/>
                </a:solidFill>
                <a:latin typeface="Microsoft Sans Serif"/>
                <a:cs typeface="Microsoft Sans Serif"/>
              </a:rPr>
            </a:br>
            <a:r>
              <a:rPr lang="en-IN" sz="220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https://github.com/dawdabhi/capstone_project/blob/main/Space_Program_capstone_IBM.ipynb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5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5" dirty="0"/>
              <a:t>Dashboard</a:t>
            </a:r>
            <a:r>
              <a:rPr spc="-3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Plotly</a:t>
            </a:r>
            <a:r>
              <a:rPr spc="-45" dirty="0"/>
              <a:t> </a:t>
            </a:r>
            <a:r>
              <a:rPr spc="-9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4355" cy="411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70534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br>
              <a:rPr lang="en-IN" sz="2200" dirty="0">
                <a:solidFill>
                  <a:srgbClr val="292929"/>
                </a:solidFill>
                <a:latin typeface="Microsoft Sans Serif"/>
                <a:cs typeface="Microsoft Sans Serif"/>
              </a:rPr>
            </a:br>
            <a:r>
              <a:rPr lang="en-IN" sz="220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https://github.com/dawdabhi/capstone_project/blob/main/Space_Program_capstone_IBM.ipynb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4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000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2074291"/>
            <a:ext cx="104070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6026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85" dirty="0"/>
              <a:t> </a:t>
            </a:r>
            <a:r>
              <a:rPr spc="-100" dirty="0"/>
              <a:t>Number</a:t>
            </a:r>
            <a:r>
              <a:rPr spc="-95" dirty="0"/>
              <a:t> </a:t>
            </a:r>
            <a:r>
              <a:rPr spc="-100" dirty="0"/>
              <a:t>vs.</a:t>
            </a:r>
            <a:r>
              <a:rPr spc="-95" dirty="0"/>
              <a:t> </a:t>
            </a:r>
            <a:r>
              <a:rPr spc="-130" dirty="0"/>
              <a:t>Launch</a:t>
            </a:r>
            <a:r>
              <a:rPr spc="-80" dirty="0"/>
              <a:t> </a:t>
            </a:r>
            <a:r>
              <a:rPr spc="-50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07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90" dirty="0"/>
              <a:t>Payload</a:t>
            </a:r>
            <a:r>
              <a:rPr sz="3200" spc="-85" dirty="0"/>
              <a:t> </a:t>
            </a:r>
            <a:r>
              <a:rPr sz="3200" spc="-25" dirty="0"/>
              <a:t>vs. </a:t>
            </a:r>
            <a:r>
              <a:rPr sz="3200" spc="-105" dirty="0"/>
              <a:t>Launch</a:t>
            </a:r>
            <a:r>
              <a:rPr sz="3200" spc="-95" dirty="0"/>
              <a:t> </a:t>
            </a:r>
            <a:r>
              <a:rPr sz="3200" spc="-100" dirty="0"/>
              <a:t>Site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297927" y="746188"/>
            <a:ext cx="81915" cy="5452745"/>
            <a:chOff x="4297927" y="746188"/>
            <a:chExt cx="81915" cy="5452745"/>
          </a:xfrm>
        </p:grpSpPr>
        <p:sp>
          <p:nvSpPr>
            <p:cNvPr id="4" name="object 4"/>
            <p:cNvSpPr/>
            <p:nvPr/>
          </p:nvSpPr>
          <p:spPr>
            <a:xfrm>
              <a:off x="4312027" y="766699"/>
              <a:ext cx="46355" cy="5410835"/>
            </a:xfrm>
            <a:custGeom>
              <a:avLst/>
              <a:gdLst/>
              <a:ahLst/>
              <a:cxnLst/>
              <a:rect l="l" t="t" r="r" b="b"/>
              <a:pathLst>
                <a:path w="46354" h="5410835">
                  <a:moveTo>
                    <a:pt x="22863" y="0"/>
                  </a:moveTo>
                  <a:lnTo>
                    <a:pt x="19561" y="380"/>
                  </a:lnTo>
                  <a:lnTo>
                    <a:pt x="12322" y="635"/>
                  </a:lnTo>
                  <a:lnTo>
                    <a:pt x="15510" y="70714"/>
                  </a:lnTo>
                  <a:lnTo>
                    <a:pt x="17328" y="136905"/>
                  </a:lnTo>
                  <a:lnTo>
                    <a:pt x="17995" y="199491"/>
                  </a:lnTo>
                  <a:lnTo>
                    <a:pt x="17732" y="258755"/>
                  </a:lnTo>
                  <a:lnTo>
                    <a:pt x="16759" y="314980"/>
                  </a:lnTo>
                  <a:lnTo>
                    <a:pt x="15295" y="368451"/>
                  </a:lnTo>
                  <a:lnTo>
                    <a:pt x="10161" y="515162"/>
                  </a:lnTo>
                  <a:lnTo>
                    <a:pt x="8935" y="560443"/>
                  </a:lnTo>
                  <a:lnTo>
                    <a:pt x="8318" y="604386"/>
                  </a:lnTo>
                  <a:lnTo>
                    <a:pt x="8530" y="647273"/>
                  </a:lnTo>
                  <a:lnTo>
                    <a:pt x="9792" y="689387"/>
                  </a:lnTo>
                  <a:lnTo>
                    <a:pt x="12322" y="731012"/>
                  </a:lnTo>
                  <a:lnTo>
                    <a:pt x="15511" y="777252"/>
                  </a:lnTo>
                  <a:lnTo>
                    <a:pt x="18110" y="826306"/>
                  </a:lnTo>
                  <a:lnTo>
                    <a:pt x="20137" y="877669"/>
                  </a:lnTo>
                  <a:lnTo>
                    <a:pt x="21606" y="930837"/>
                  </a:lnTo>
                  <a:lnTo>
                    <a:pt x="22533" y="985304"/>
                  </a:lnTo>
                  <a:lnTo>
                    <a:pt x="22935" y="1040567"/>
                  </a:lnTo>
                  <a:lnTo>
                    <a:pt x="22825" y="1096121"/>
                  </a:lnTo>
                  <a:lnTo>
                    <a:pt x="22221" y="1151461"/>
                  </a:lnTo>
                  <a:lnTo>
                    <a:pt x="21138" y="1206082"/>
                  </a:lnTo>
                  <a:lnTo>
                    <a:pt x="19590" y="1259479"/>
                  </a:lnTo>
                  <a:lnTo>
                    <a:pt x="17595" y="1311149"/>
                  </a:lnTo>
                  <a:lnTo>
                    <a:pt x="15167" y="1360587"/>
                  </a:lnTo>
                  <a:lnTo>
                    <a:pt x="9011" y="1459459"/>
                  </a:lnTo>
                  <a:lnTo>
                    <a:pt x="6294" y="1509645"/>
                  </a:lnTo>
                  <a:lnTo>
                    <a:pt x="4195" y="1558471"/>
                  </a:lnTo>
                  <a:lnTo>
                    <a:pt x="2736" y="1606564"/>
                  </a:lnTo>
                  <a:lnTo>
                    <a:pt x="1940" y="1654551"/>
                  </a:lnTo>
                  <a:lnTo>
                    <a:pt x="1829" y="1703060"/>
                  </a:lnTo>
                  <a:lnTo>
                    <a:pt x="2424" y="1752716"/>
                  </a:lnTo>
                  <a:lnTo>
                    <a:pt x="3749" y="1804147"/>
                  </a:lnTo>
                  <a:lnTo>
                    <a:pt x="5825" y="1857980"/>
                  </a:lnTo>
                  <a:lnTo>
                    <a:pt x="8676" y="1914841"/>
                  </a:lnTo>
                  <a:lnTo>
                    <a:pt x="12322" y="1975358"/>
                  </a:lnTo>
                  <a:lnTo>
                    <a:pt x="14396" y="2018508"/>
                  </a:lnTo>
                  <a:lnTo>
                    <a:pt x="15187" y="2062010"/>
                  </a:lnTo>
                  <a:lnTo>
                    <a:pt x="14913" y="2105956"/>
                  </a:lnTo>
                  <a:lnTo>
                    <a:pt x="13787" y="2150439"/>
                  </a:lnTo>
                  <a:lnTo>
                    <a:pt x="12026" y="2195552"/>
                  </a:lnTo>
                  <a:lnTo>
                    <a:pt x="5083" y="2335593"/>
                  </a:lnTo>
                  <a:lnTo>
                    <a:pt x="2935" y="2384150"/>
                  </a:lnTo>
                  <a:lnTo>
                    <a:pt x="1227" y="2433800"/>
                  </a:lnTo>
                  <a:lnTo>
                    <a:pt x="177" y="2484636"/>
                  </a:lnTo>
                  <a:lnTo>
                    <a:pt x="0" y="2536749"/>
                  </a:lnTo>
                  <a:lnTo>
                    <a:pt x="910" y="2590233"/>
                  </a:lnTo>
                  <a:lnTo>
                    <a:pt x="3123" y="2645181"/>
                  </a:lnTo>
                  <a:lnTo>
                    <a:pt x="6856" y="2701684"/>
                  </a:lnTo>
                  <a:lnTo>
                    <a:pt x="17655" y="2817594"/>
                  </a:lnTo>
                  <a:lnTo>
                    <a:pt x="21021" y="2873018"/>
                  </a:lnTo>
                  <a:lnTo>
                    <a:pt x="22690" y="2926360"/>
                  </a:lnTo>
                  <a:lnTo>
                    <a:pt x="22931" y="2977870"/>
                  </a:lnTo>
                  <a:lnTo>
                    <a:pt x="22012" y="3027798"/>
                  </a:lnTo>
                  <a:lnTo>
                    <a:pt x="20203" y="3076396"/>
                  </a:lnTo>
                  <a:lnTo>
                    <a:pt x="17772" y="3123914"/>
                  </a:lnTo>
                  <a:lnTo>
                    <a:pt x="9443" y="3262492"/>
                  </a:lnTo>
                  <a:lnTo>
                    <a:pt x="7217" y="3308195"/>
                  </a:lnTo>
                  <a:lnTo>
                    <a:pt x="5715" y="3354071"/>
                  </a:lnTo>
                  <a:lnTo>
                    <a:pt x="5205" y="3400371"/>
                  </a:lnTo>
                  <a:lnTo>
                    <a:pt x="5957" y="3447344"/>
                  </a:lnTo>
                  <a:lnTo>
                    <a:pt x="8240" y="3495242"/>
                  </a:lnTo>
                  <a:lnTo>
                    <a:pt x="17331" y="3602576"/>
                  </a:lnTo>
                  <a:lnTo>
                    <a:pt x="20125" y="3655555"/>
                  </a:lnTo>
                  <a:lnTo>
                    <a:pt x="21078" y="3704219"/>
                  </a:lnTo>
                  <a:lnTo>
                    <a:pt x="20570" y="3749538"/>
                  </a:lnTo>
                  <a:lnTo>
                    <a:pt x="18975" y="3792478"/>
                  </a:lnTo>
                  <a:lnTo>
                    <a:pt x="16671" y="3834007"/>
                  </a:lnTo>
                  <a:lnTo>
                    <a:pt x="11442" y="3916703"/>
                  </a:lnTo>
                  <a:lnTo>
                    <a:pt x="9270" y="3959805"/>
                  </a:lnTo>
                  <a:lnTo>
                    <a:pt x="7895" y="4005367"/>
                  </a:lnTo>
                  <a:lnTo>
                    <a:pt x="7695" y="4054357"/>
                  </a:lnTo>
                  <a:lnTo>
                    <a:pt x="9045" y="4107741"/>
                  </a:lnTo>
                  <a:lnTo>
                    <a:pt x="15918" y="4227764"/>
                  </a:lnTo>
                  <a:lnTo>
                    <a:pt x="18118" y="4287997"/>
                  </a:lnTo>
                  <a:lnTo>
                    <a:pt x="19138" y="4347051"/>
                  </a:lnTo>
                  <a:lnTo>
                    <a:pt x="19196" y="4404790"/>
                  </a:lnTo>
                  <a:lnTo>
                    <a:pt x="18510" y="4461077"/>
                  </a:lnTo>
                  <a:lnTo>
                    <a:pt x="17297" y="4515776"/>
                  </a:lnTo>
                  <a:lnTo>
                    <a:pt x="12672" y="4668984"/>
                  </a:lnTo>
                  <a:lnTo>
                    <a:pt x="11526" y="4715970"/>
                  </a:lnTo>
                  <a:lnTo>
                    <a:pt x="10941" y="4760685"/>
                  </a:lnTo>
                  <a:lnTo>
                    <a:pt x="11134" y="4802995"/>
                  </a:lnTo>
                  <a:lnTo>
                    <a:pt x="13516" y="4887986"/>
                  </a:lnTo>
                  <a:lnTo>
                    <a:pt x="13219" y="4933081"/>
                  </a:lnTo>
                  <a:lnTo>
                    <a:pt x="11848" y="4978520"/>
                  </a:lnTo>
                  <a:lnTo>
                    <a:pt x="7556" y="5072308"/>
                  </a:lnTo>
                  <a:lnTo>
                    <a:pt x="5470" y="5121599"/>
                  </a:lnTo>
                  <a:lnTo>
                    <a:pt x="3979" y="5173114"/>
                  </a:lnTo>
                  <a:lnTo>
                    <a:pt x="3501" y="5227325"/>
                  </a:lnTo>
                  <a:lnTo>
                    <a:pt x="4455" y="5284702"/>
                  </a:lnTo>
                  <a:lnTo>
                    <a:pt x="7256" y="5345715"/>
                  </a:lnTo>
                  <a:lnTo>
                    <a:pt x="12322" y="5410835"/>
                  </a:lnTo>
                  <a:lnTo>
                    <a:pt x="18037" y="5410111"/>
                  </a:lnTo>
                  <a:lnTo>
                    <a:pt x="25149" y="5410149"/>
                  </a:lnTo>
                  <a:lnTo>
                    <a:pt x="30610" y="5410835"/>
                  </a:lnTo>
                  <a:lnTo>
                    <a:pt x="29400" y="5366139"/>
                  </a:lnTo>
                  <a:lnTo>
                    <a:pt x="28650" y="5319141"/>
                  </a:lnTo>
                  <a:lnTo>
                    <a:pt x="28300" y="5270163"/>
                  </a:lnTo>
                  <a:lnTo>
                    <a:pt x="28291" y="5219531"/>
                  </a:lnTo>
                  <a:lnTo>
                    <a:pt x="29058" y="5114594"/>
                  </a:lnTo>
                  <a:lnTo>
                    <a:pt x="33348" y="4793725"/>
                  </a:lnTo>
                  <a:lnTo>
                    <a:pt x="33852" y="4693381"/>
                  </a:lnTo>
                  <a:lnTo>
                    <a:pt x="33662" y="4645906"/>
                  </a:lnTo>
                  <a:lnTo>
                    <a:pt x="33098" y="4600660"/>
                  </a:lnTo>
                  <a:lnTo>
                    <a:pt x="32101" y="4557967"/>
                  </a:lnTo>
                  <a:lnTo>
                    <a:pt x="30610" y="4518152"/>
                  </a:lnTo>
                  <a:lnTo>
                    <a:pt x="28492" y="4469684"/>
                  </a:lnTo>
                  <a:lnTo>
                    <a:pt x="26959" y="4428990"/>
                  </a:lnTo>
                  <a:lnTo>
                    <a:pt x="25949" y="4394165"/>
                  </a:lnTo>
                  <a:lnTo>
                    <a:pt x="25398" y="4363307"/>
                  </a:lnTo>
                  <a:lnTo>
                    <a:pt x="25241" y="4334513"/>
                  </a:lnTo>
                  <a:lnTo>
                    <a:pt x="25417" y="4305879"/>
                  </a:lnTo>
                  <a:lnTo>
                    <a:pt x="29054" y="4098512"/>
                  </a:lnTo>
                  <a:lnTo>
                    <a:pt x="30610" y="3950080"/>
                  </a:lnTo>
                  <a:lnTo>
                    <a:pt x="30827" y="3881697"/>
                  </a:lnTo>
                  <a:lnTo>
                    <a:pt x="30501" y="3819105"/>
                  </a:lnTo>
                  <a:lnTo>
                    <a:pt x="29743" y="3761617"/>
                  </a:lnTo>
                  <a:lnTo>
                    <a:pt x="28664" y="3708544"/>
                  </a:lnTo>
                  <a:lnTo>
                    <a:pt x="22283" y="3485330"/>
                  </a:lnTo>
                  <a:lnTo>
                    <a:pt x="21580" y="3444299"/>
                  </a:lnTo>
                  <a:lnTo>
                    <a:pt x="21325" y="3402867"/>
                  </a:lnTo>
                  <a:lnTo>
                    <a:pt x="21627" y="3360346"/>
                  </a:lnTo>
                  <a:lnTo>
                    <a:pt x="22597" y="3316047"/>
                  </a:lnTo>
                  <a:lnTo>
                    <a:pt x="24344" y="3269282"/>
                  </a:lnTo>
                  <a:lnTo>
                    <a:pt x="26979" y="3219363"/>
                  </a:lnTo>
                  <a:lnTo>
                    <a:pt x="35653" y="3094070"/>
                  </a:lnTo>
                  <a:lnTo>
                    <a:pt x="39686" y="3028163"/>
                  </a:lnTo>
                  <a:lnTo>
                    <a:pt x="42737" y="2967267"/>
                  </a:lnTo>
                  <a:lnTo>
                    <a:pt x="44834" y="2910769"/>
                  </a:lnTo>
                  <a:lnTo>
                    <a:pt x="46006" y="2858054"/>
                  </a:lnTo>
                  <a:lnTo>
                    <a:pt x="46279" y="2808509"/>
                  </a:lnTo>
                  <a:lnTo>
                    <a:pt x="45682" y="2761520"/>
                  </a:lnTo>
                  <a:lnTo>
                    <a:pt x="44242" y="2716473"/>
                  </a:lnTo>
                  <a:lnTo>
                    <a:pt x="41987" y="2672754"/>
                  </a:lnTo>
                  <a:lnTo>
                    <a:pt x="38945" y="2629750"/>
                  </a:lnTo>
                  <a:lnTo>
                    <a:pt x="35143" y="2586846"/>
                  </a:lnTo>
                  <a:lnTo>
                    <a:pt x="30610" y="2543429"/>
                  </a:lnTo>
                  <a:lnTo>
                    <a:pt x="26691" y="2501168"/>
                  </a:lnTo>
                  <a:lnTo>
                    <a:pt x="24507" y="2461314"/>
                  </a:lnTo>
                  <a:lnTo>
                    <a:pt x="23752" y="2422622"/>
                  </a:lnTo>
                  <a:lnTo>
                    <a:pt x="24119" y="2383846"/>
                  </a:lnTo>
                  <a:lnTo>
                    <a:pt x="25301" y="2343742"/>
                  </a:lnTo>
                  <a:lnTo>
                    <a:pt x="28882" y="2254570"/>
                  </a:lnTo>
                  <a:lnTo>
                    <a:pt x="30667" y="2203012"/>
                  </a:lnTo>
                  <a:lnTo>
                    <a:pt x="32039" y="2145147"/>
                  </a:lnTo>
                  <a:lnTo>
                    <a:pt x="32692" y="2079729"/>
                  </a:lnTo>
                  <a:lnTo>
                    <a:pt x="32318" y="2005513"/>
                  </a:lnTo>
                  <a:lnTo>
                    <a:pt x="28975" y="1850058"/>
                  </a:lnTo>
                  <a:lnTo>
                    <a:pt x="27969" y="1780187"/>
                  </a:lnTo>
                  <a:lnTo>
                    <a:pt x="27502" y="1711958"/>
                  </a:lnTo>
                  <a:lnTo>
                    <a:pt x="27481" y="1645691"/>
                  </a:lnTo>
                  <a:lnTo>
                    <a:pt x="27816" y="1581700"/>
                  </a:lnTo>
                  <a:lnTo>
                    <a:pt x="28416" y="1520303"/>
                  </a:lnTo>
                  <a:lnTo>
                    <a:pt x="31626" y="1306999"/>
                  </a:lnTo>
                  <a:lnTo>
                    <a:pt x="32439" y="1224154"/>
                  </a:lnTo>
                  <a:lnTo>
                    <a:pt x="32328" y="1189792"/>
                  </a:lnTo>
                  <a:lnTo>
                    <a:pt x="31748" y="1160561"/>
                  </a:lnTo>
                  <a:lnTo>
                    <a:pt x="30610" y="1136777"/>
                  </a:lnTo>
                  <a:lnTo>
                    <a:pt x="29451" y="1103560"/>
                  </a:lnTo>
                  <a:lnTo>
                    <a:pt x="29964" y="1066682"/>
                  </a:lnTo>
                  <a:lnTo>
                    <a:pt x="31619" y="1025999"/>
                  </a:lnTo>
                  <a:lnTo>
                    <a:pt x="36230" y="932656"/>
                  </a:lnTo>
                  <a:lnTo>
                    <a:pt x="38127" y="879711"/>
                  </a:lnTo>
                  <a:lnTo>
                    <a:pt x="39044" y="822396"/>
                  </a:lnTo>
                  <a:lnTo>
                    <a:pt x="38450" y="760568"/>
                  </a:lnTo>
                  <a:lnTo>
                    <a:pt x="35816" y="694086"/>
                  </a:lnTo>
                  <a:lnTo>
                    <a:pt x="30610" y="622808"/>
                  </a:lnTo>
                  <a:lnTo>
                    <a:pt x="26036" y="564387"/>
                  </a:lnTo>
                  <a:lnTo>
                    <a:pt x="23237" y="511192"/>
                  </a:lnTo>
                  <a:lnTo>
                    <a:pt x="21931" y="462014"/>
                  </a:lnTo>
                  <a:lnTo>
                    <a:pt x="21833" y="415642"/>
                  </a:lnTo>
                  <a:lnTo>
                    <a:pt x="22662" y="370869"/>
                  </a:lnTo>
                  <a:lnTo>
                    <a:pt x="24133" y="326485"/>
                  </a:lnTo>
                  <a:lnTo>
                    <a:pt x="27873" y="234046"/>
                  </a:lnTo>
                  <a:lnTo>
                    <a:pt x="29575" y="183574"/>
                  </a:lnTo>
                  <a:lnTo>
                    <a:pt x="30787" y="128654"/>
                  </a:lnTo>
                  <a:lnTo>
                    <a:pt x="31227" y="68077"/>
                  </a:lnTo>
                  <a:lnTo>
                    <a:pt x="30610" y="635"/>
                  </a:lnTo>
                  <a:lnTo>
                    <a:pt x="2286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8565" y="766826"/>
              <a:ext cx="40640" cy="5411470"/>
            </a:xfrm>
            <a:custGeom>
              <a:avLst/>
              <a:gdLst/>
              <a:ahLst/>
              <a:cxnLst/>
              <a:rect l="l" t="t" r="r" b="b"/>
              <a:pathLst>
                <a:path w="40639" h="5411470">
                  <a:moveTo>
                    <a:pt x="24072" y="508"/>
                  </a:moveTo>
                  <a:lnTo>
                    <a:pt x="28649" y="44885"/>
                  </a:lnTo>
                  <a:lnTo>
                    <a:pt x="32218" y="89371"/>
                  </a:lnTo>
                  <a:lnTo>
                    <a:pt x="34810" y="134414"/>
                  </a:lnTo>
                  <a:lnTo>
                    <a:pt x="36455" y="180461"/>
                  </a:lnTo>
                  <a:lnTo>
                    <a:pt x="37185" y="227961"/>
                  </a:lnTo>
                  <a:lnTo>
                    <a:pt x="37031" y="277363"/>
                  </a:lnTo>
                  <a:lnTo>
                    <a:pt x="36022" y="329114"/>
                  </a:lnTo>
                  <a:lnTo>
                    <a:pt x="34192" y="383662"/>
                  </a:lnTo>
                  <a:lnTo>
                    <a:pt x="31569" y="441457"/>
                  </a:lnTo>
                  <a:lnTo>
                    <a:pt x="28185" y="502947"/>
                  </a:lnTo>
                  <a:lnTo>
                    <a:pt x="24072" y="568578"/>
                  </a:lnTo>
                  <a:lnTo>
                    <a:pt x="21148" y="621140"/>
                  </a:lnTo>
                  <a:lnTo>
                    <a:pt x="19293" y="672405"/>
                  </a:lnTo>
                  <a:lnTo>
                    <a:pt x="18354" y="722682"/>
                  </a:lnTo>
                  <a:lnTo>
                    <a:pt x="18174" y="772281"/>
                  </a:lnTo>
                  <a:lnTo>
                    <a:pt x="18599" y="821511"/>
                  </a:lnTo>
                  <a:lnTo>
                    <a:pt x="19473" y="870680"/>
                  </a:lnTo>
                  <a:lnTo>
                    <a:pt x="20643" y="920099"/>
                  </a:lnTo>
                  <a:lnTo>
                    <a:pt x="21953" y="970075"/>
                  </a:lnTo>
                  <a:lnTo>
                    <a:pt x="23247" y="1020918"/>
                  </a:lnTo>
                  <a:lnTo>
                    <a:pt x="24372" y="1072937"/>
                  </a:lnTo>
                  <a:lnTo>
                    <a:pt x="25172" y="1126441"/>
                  </a:lnTo>
                  <a:lnTo>
                    <a:pt x="25492" y="1181740"/>
                  </a:lnTo>
                  <a:lnTo>
                    <a:pt x="25177" y="1239141"/>
                  </a:lnTo>
                  <a:lnTo>
                    <a:pt x="24072" y="1298956"/>
                  </a:lnTo>
                  <a:lnTo>
                    <a:pt x="22617" y="1365600"/>
                  </a:lnTo>
                  <a:lnTo>
                    <a:pt x="21797" y="1424021"/>
                  </a:lnTo>
                  <a:lnTo>
                    <a:pt x="21500" y="1475876"/>
                  </a:lnTo>
                  <a:lnTo>
                    <a:pt x="21617" y="1522828"/>
                  </a:lnTo>
                  <a:lnTo>
                    <a:pt x="22035" y="1566536"/>
                  </a:lnTo>
                  <a:lnTo>
                    <a:pt x="22643" y="1608661"/>
                  </a:lnTo>
                  <a:lnTo>
                    <a:pt x="23331" y="1650862"/>
                  </a:lnTo>
                  <a:lnTo>
                    <a:pt x="23987" y="1694800"/>
                  </a:lnTo>
                  <a:lnTo>
                    <a:pt x="24501" y="1742136"/>
                  </a:lnTo>
                  <a:lnTo>
                    <a:pt x="24760" y="1794529"/>
                  </a:lnTo>
                  <a:lnTo>
                    <a:pt x="24654" y="1853640"/>
                  </a:lnTo>
                  <a:lnTo>
                    <a:pt x="24072" y="1921128"/>
                  </a:lnTo>
                  <a:lnTo>
                    <a:pt x="23731" y="1996679"/>
                  </a:lnTo>
                  <a:lnTo>
                    <a:pt x="24376" y="2066046"/>
                  </a:lnTo>
                  <a:lnTo>
                    <a:pt x="25700" y="2129698"/>
                  </a:lnTo>
                  <a:lnTo>
                    <a:pt x="27398" y="2188101"/>
                  </a:lnTo>
                  <a:lnTo>
                    <a:pt x="29164" y="2241722"/>
                  </a:lnTo>
                  <a:lnTo>
                    <a:pt x="30693" y="2291029"/>
                  </a:lnTo>
                  <a:lnTo>
                    <a:pt x="31678" y="2336489"/>
                  </a:lnTo>
                  <a:lnTo>
                    <a:pt x="31815" y="2378569"/>
                  </a:lnTo>
                  <a:lnTo>
                    <a:pt x="30796" y="2417736"/>
                  </a:lnTo>
                  <a:lnTo>
                    <a:pt x="28317" y="2454457"/>
                  </a:lnTo>
                  <a:lnTo>
                    <a:pt x="24072" y="2489200"/>
                  </a:lnTo>
                  <a:lnTo>
                    <a:pt x="21162" y="2517730"/>
                  </a:lnTo>
                  <a:lnTo>
                    <a:pt x="19913" y="2552994"/>
                  </a:lnTo>
                  <a:lnTo>
                    <a:pt x="20037" y="2594103"/>
                  </a:lnTo>
                  <a:lnTo>
                    <a:pt x="21246" y="2640167"/>
                  </a:lnTo>
                  <a:lnTo>
                    <a:pt x="23254" y="2690297"/>
                  </a:lnTo>
                  <a:lnTo>
                    <a:pt x="25773" y="2743604"/>
                  </a:lnTo>
                  <a:lnTo>
                    <a:pt x="28516" y="2799198"/>
                  </a:lnTo>
                  <a:lnTo>
                    <a:pt x="31197" y="2856190"/>
                  </a:lnTo>
                  <a:lnTo>
                    <a:pt x="33527" y="2913691"/>
                  </a:lnTo>
                  <a:lnTo>
                    <a:pt x="35220" y="2970812"/>
                  </a:lnTo>
                  <a:lnTo>
                    <a:pt x="35988" y="3026662"/>
                  </a:lnTo>
                  <a:lnTo>
                    <a:pt x="35545" y="3080353"/>
                  </a:lnTo>
                  <a:lnTo>
                    <a:pt x="33602" y="3130995"/>
                  </a:lnTo>
                  <a:lnTo>
                    <a:pt x="29874" y="3177700"/>
                  </a:lnTo>
                  <a:lnTo>
                    <a:pt x="24072" y="3219577"/>
                  </a:lnTo>
                  <a:lnTo>
                    <a:pt x="16861" y="3265565"/>
                  </a:lnTo>
                  <a:lnTo>
                    <a:pt x="11173" y="3313055"/>
                  </a:lnTo>
                  <a:lnTo>
                    <a:pt x="6919" y="3361910"/>
                  </a:lnTo>
                  <a:lnTo>
                    <a:pt x="4013" y="3411997"/>
                  </a:lnTo>
                  <a:lnTo>
                    <a:pt x="2367" y="3463180"/>
                  </a:lnTo>
                  <a:lnTo>
                    <a:pt x="1894" y="3515323"/>
                  </a:lnTo>
                  <a:lnTo>
                    <a:pt x="2505" y="3568291"/>
                  </a:lnTo>
                  <a:lnTo>
                    <a:pt x="4115" y="3621949"/>
                  </a:lnTo>
                  <a:lnTo>
                    <a:pt x="6635" y="3676161"/>
                  </a:lnTo>
                  <a:lnTo>
                    <a:pt x="9978" y="3730793"/>
                  </a:lnTo>
                  <a:lnTo>
                    <a:pt x="14057" y="3785709"/>
                  </a:lnTo>
                  <a:lnTo>
                    <a:pt x="18784" y="3840773"/>
                  </a:lnTo>
                  <a:lnTo>
                    <a:pt x="24072" y="3895852"/>
                  </a:lnTo>
                  <a:lnTo>
                    <a:pt x="29112" y="3951227"/>
                  </a:lnTo>
                  <a:lnTo>
                    <a:pt x="33179" y="4007085"/>
                  </a:lnTo>
                  <a:lnTo>
                    <a:pt x="36308" y="4063142"/>
                  </a:lnTo>
                  <a:lnTo>
                    <a:pt x="38537" y="4119113"/>
                  </a:lnTo>
                  <a:lnTo>
                    <a:pt x="39902" y="4174714"/>
                  </a:lnTo>
                  <a:lnTo>
                    <a:pt x="40438" y="4229662"/>
                  </a:lnTo>
                  <a:lnTo>
                    <a:pt x="40183" y="4283671"/>
                  </a:lnTo>
                  <a:lnTo>
                    <a:pt x="39173" y="4336459"/>
                  </a:lnTo>
                  <a:lnTo>
                    <a:pt x="37445" y="4387741"/>
                  </a:lnTo>
                  <a:lnTo>
                    <a:pt x="35034" y="4437232"/>
                  </a:lnTo>
                  <a:lnTo>
                    <a:pt x="31977" y="4484650"/>
                  </a:lnTo>
                  <a:lnTo>
                    <a:pt x="28311" y="4529709"/>
                  </a:lnTo>
                  <a:lnTo>
                    <a:pt x="24072" y="4572127"/>
                  </a:lnTo>
                  <a:lnTo>
                    <a:pt x="21076" y="4606014"/>
                  </a:lnTo>
                  <a:lnTo>
                    <a:pt x="18926" y="4644600"/>
                  </a:lnTo>
                  <a:lnTo>
                    <a:pt x="17529" y="4687330"/>
                  </a:lnTo>
                  <a:lnTo>
                    <a:pt x="16789" y="4733651"/>
                  </a:lnTo>
                  <a:lnTo>
                    <a:pt x="16613" y="4783010"/>
                  </a:lnTo>
                  <a:lnTo>
                    <a:pt x="16906" y="4834852"/>
                  </a:lnTo>
                  <a:lnTo>
                    <a:pt x="17574" y="4888624"/>
                  </a:lnTo>
                  <a:lnTo>
                    <a:pt x="18522" y="4943773"/>
                  </a:lnTo>
                  <a:lnTo>
                    <a:pt x="19655" y="4999745"/>
                  </a:lnTo>
                  <a:lnTo>
                    <a:pt x="20880" y="5055986"/>
                  </a:lnTo>
                  <a:lnTo>
                    <a:pt x="22102" y="5111942"/>
                  </a:lnTo>
                  <a:lnTo>
                    <a:pt x="23225" y="5167061"/>
                  </a:lnTo>
                  <a:lnTo>
                    <a:pt x="24157" y="5220788"/>
                  </a:lnTo>
                  <a:lnTo>
                    <a:pt x="24802" y="5272569"/>
                  </a:lnTo>
                  <a:lnTo>
                    <a:pt x="25065" y="5321852"/>
                  </a:lnTo>
                  <a:lnTo>
                    <a:pt x="24854" y="5368083"/>
                  </a:lnTo>
                  <a:lnTo>
                    <a:pt x="24072" y="5410708"/>
                  </a:lnTo>
                  <a:lnTo>
                    <a:pt x="17087" y="5411241"/>
                  </a:lnTo>
                  <a:lnTo>
                    <a:pt x="11245" y="5411444"/>
                  </a:lnTo>
                  <a:lnTo>
                    <a:pt x="5784" y="5410708"/>
                  </a:lnTo>
                  <a:lnTo>
                    <a:pt x="8103" y="5342661"/>
                  </a:lnTo>
                  <a:lnTo>
                    <a:pt x="8973" y="5284869"/>
                  </a:lnTo>
                  <a:lnTo>
                    <a:pt x="8724" y="5235008"/>
                  </a:lnTo>
                  <a:lnTo>
                    <a:pt x="7684" y="5190751"/>
                  </a:lnTo>
                  <a:lnTo>
                    <a:pt x="6179" y="5149775"/>
                  </a:lnTo>
                  <a:lnTo>
                    <a:pt x="4539" y="5109756"/>
                  </a:lnTo>
                  <a:lnTo>
                    <a:pt x="3091" y="5068368"/>
                  </a:lnTo>
                  <a:lnTo>
                    <a:pt x="2164" y="5023286"/>
                  </a:lnTo>
                  <a:lnTo>
                    <a:pt x="2085" y="4972187"/>
                  </a:lnTo>
                  <a:lnTo>
                    <a:pt x="3182" y="4912745"/>
                  </a:lnTo>
                  <a:lnTo>
                    <a:pt x="5784" y="4842637"/>
                  </a:lnTo>
                  <a:lnTo>
                    <a:pt x="9107" y="4763564"/>
                  </a:lnTo>
                  <a:lnTo>
                    <a:pt x="11502" y="4693379"/>
                  </a:lnTo>
                  <a:lnTo>
                    <a:pt x="13041" y="4631055"/>
                  </a:lnTo>
                  <a:lnTo>
                    <a:pt x="13794" y="4575565"/>
                  </a:lnTo>
                  <a:lnTo>
                    <a:pt x="13833" y="4525883"/>
                  </a:lnTo>
                  <a:lnTo>
                    <a:pt x="13227" y="4480982"/>
                  </a:lnTo>
                  <a:lnTo>
                    <a:pt x="12049" y="4439837"/>
                  </a:lnTo>
                  <a:lnTo>
                    <a:pt x="10368" y="4401420"/>
                  </a:lnTo>
                  <a:lnTo>
                    <a:pt x="8256" y="4364706"/>
                  </a:lnTo>
                  <a:lnTo>
                    <a:pt x="5784" y="4328668"/>
                  </a:lnTo>
                  <a:lnTo>
                    <a:pt x="4104" y="4298142"/>
                  </a:lnTo>
                  <a:lnTo>
                    <a:pt x="2798" y="4258945"/>
                  </a:lnTo>
                  <a:lnTo>
                    <a:pt x="1839" y="4212411"/>
                  </a:lnTo>
                  <a:lnTo>
                    <a:pt x="1197" y="4159877"/>
                  </a:lnTo>
                  <a:lnTo>
                    <a:pt x="842" y="4102677"/>
                  </a:lnTo>
                  <a:lnTo>
                    <a:pt x="746" y="4042148"/>
                  </a:lnTo>
                  <a:lnTo>
                    <a:pt x="879" y="3979624"/>
                  </a:lnTo>
                  <a:lnTo>
                    <a:pt x="1212" y="3916441"/>
                  </a:lnTo>
                  <a:lnTo>
                    <a:pt x="1716" y="3853935"/>
                  </a:lnTo>
                  <a:lnTo>
                    <a:pt x="2363" y="3793440"/>
                  </a:lnTo>
                  <a:lnTo>
                    <a:pt x="3122" y="3736293"/>
                  </a:lnTo>
                  <a:lnTo>
                    <a:pt x="3965" y="3683829"/>
                  </a:lnTo>
                  <a:lnTo>
                    <a:pt x="4862" y="3637383"/>
                  </a:lnTo>
                  <a:lnTo>
                    <a:pt x="5784" y="3598291"/>
                  </a:lnTo>
                  <a:lnTo>
                    <a:pt x="6420" y="3554362"/>
                  </a:lnTo>
                  <a:lnTo>
                    <a:pt x="6145" y="3511101"/>
                  </a:lnTo>
                  <a:lnTo>
                    <a:pt x="5221" y="3467771"/>
                  </a:lnTo>
                  <a:lnTo>
                    <a:pt x="3909" y="3423635"/>
                  </a:lnTo>
                  <a:lnTo>
                    <a:pt x="2469" y="3377956"/>
                  </a:lnTo>
                  <a:lnTo>
                    <a:pt x="1164" y="3329997"/>
                  </a:lnTo>
                  <a:lnTo>
                    <a:pt x="254" y="3279022"/>
                  </a:lnTo>
                  <a:lnTo>
                    <a:pt x="0" y="3224293"/>
                  </a:lnTo>
                  <a:lnTo>
                    <a:pt x="662" y="3165075"/>
                  </a:lnTo>
                  <a:lnTo>
                    <a:pt x="2504" y="3100629"/>
                  </a:lnTo>
                  <a:lnTo>
                    <a:pt x="5784" y="3030220"/>
                  </a:lnTo>
                  <a:lnTo>
                    <a:pt x="8423" y="2974530"/>
                  </a:lnTo>
                  <a:lnTo>
                    <a:pt x="10023" y="2922634"/>
                  </a:lnTo>
                  <a:lnTo>
                    <a:pt x="10742" y="2873719"/>
                  </a:lnTo>
                  <a:lnTo>
                    <a:pt x="10738" y="2826972"/>
                  </a:lnTo>
                  <a:lnTo>
                    <a:pt x="10170" y="2781580"/>
                  </a:lnTo>
                  <a:lnTo>
                    <a:pt x="9196" y="2736728"/>
                  </a:lnTo>
                  <a:lnTo>
                    <a:pt x="7975" y="2691606"/>
                  </a:lnTo>
                  <a:lnTo>
                    <a:pt x="6664" y="2645398"/>
                  </a:lnTo>
                  <a:lnTo>
                    <a:pt x="5422" y="2597293"/>
                  </a:lnTo>
                  <a:lnTo>
                    <a:pt x="4407" y="2546477"/>
                  </a:lnTo>
                  <a:lnTo>
                    <a:pt x="3777" y="2492137"/>
                  </a:lnTo>
                  <a:lnTo>
                    <a:pt x="3691" y="2433460"/>
                  </a:lnTo>
                  <a:lnTo>
                    <a:pt x="4308" y="2369633"/>
                  </a:lnTo>
                  <a:lnTo>
                    <a:pt x="5784" y="2299843"/>
                  </a:lnTo>
                  <a:lnTo>
                    <a:pt x="7244" y="2234025"/>
                  </a:lnTo>
                  <a:lnTo>
                    <a:pt x="8038" y="2172548"/>
                  </a:lnTo>
                  <a:lnTo>
                    <a:pt x="8271" y="2114856"/>
                  </a:lnTo>
                  <a:lnTo>
                    <a:pt x="8049" y="2060393"/>
                  </a:lnTo>
                  <a:lnTo>
                    <a:pt x="7477" y="2008603"/>
                  </a:lnTo>
                  <a:lnTo>
                    <a:pt x="6662" y="1958930"/>
                  </a:lnTo>
                  <a:lnTo>
                    <a:pt x="5708" y="1910817"/>
                  </a:lnTo>
                  <a:lnTo>
                    <a:pt x="4722" y="1863708"/>
                  </a:lnTo>
                  <a:lnTo>
                    <a:pt x="3809" y="1817048"/>
                  </a:lnTo>
                  <a:lnTo>
                    <a:pt x="3075" y="1770281"/>
                  </a:lnTo>
                  <a:lnTo>
                    <a:pt x="2625" y="1722849"/>
                  </a:lnTo>
                  <a:lnTo>
                    <a:pt x="2565" y="1674198"/>
                  </a:lnTo>
                  <a:lnTo>
                    <a:pt x="3002" y="1623770"/>
                  </a:lnTo>
                  <a:lnTo>
                    <a:pt x="4039" y="1571011"/>
                  </a:lnTo>
                  <a:lnTo>
                    <a:pt x="5784" y="1515364"/>
                  </a:lnTo>
                  <a:lnTo>
                    <a:pt x="8476" y="1446223"/>
                  </a:lnTo>
                  <a:lnTo>
                    <a:pt x="11129" y="1381700"/>
                  </a:lnTo>
                  <a:lnTo>
                    <a:pt x="13606" y="1321351"/>
                  </a:lnTo>
                  <a:lnTo>
                    <a:pt x="15775" y="1264736"/>
                  </a:lnTo>
                  <a:lnTo>
                    <a:pt x="17498" y="1211412"/>
                  </a:lnTo>
                  <a:lnTo>
                    <a:pt x="18643" y="1160938"/>
                  </a:lnTo>
                  <a:lnTo>
                    <a:pt x="19073" y="1112872"/>
                  </a:lnTo>
                  <a:lnTo>
                    <a:pt x="18653" y="1066771"/>
                  </a:lnTo>
                  <a:lnTo>
                    <a:pt x="17250" y="1022195"/>
                  </a:lnTo>
                  <a:lnTo>
                    <a:pt x="14727" y="978700"/>
                  </a:lnTo>
                  <a:lnTo>
                    <a:pt x="10950" y="935846"/>
                  </a:lnTo>
                  <a:lnTo>
                    <a:pt x="5784" y="893190"/>
                  </a:lnTo>
                  <a:lnTo>
                    <a:pt x="2616" y="861472"/>
                  </a:lnTo>
                  <a:lnTo>
                    <a:pt x="855" y="823743"/>
                  </a:lnTo>
                  <a:lnTo>
                    <a:pt x="307" y="780737"/>
                  </a:lnTo>
                  <a:lnTo>
                    <a:pt x="779" y="733186"/>
                  </a:lnTo>
                  <a:lnTo>
                    <a:pt x="2077" y="681823"/>
                  </a:lnTo>
                  <a:lnTo>
                    <a:pt x="4006" y="627379"/>
                  </a:lnTo>
                  <a:lnTo>
                    <a:pt x="6373" y="570589"/>
                  </a:lnTo>
                  <a:lnTo>
                    <a:pt x="8983" y="512184"/>
                  </a:lnTo>
                  <a:lnTo>
                    <a:pt x="11642" y="452897"/>
                  </a:lnTo>
                  <a:lnTo>
                    <a:pt x="14157" y="393461"/>
                  </a:lnTo>
                  <a:lnTo>
                    <a:pt x="16333" y="334608"/>
                  </a:lnTo>
                  <a:lnTo>
                    <a:pt x="17976" y="277071"/>
                  </a:lnTo>
                  <a:lnTo>
                    <a:pt x="18893" y="221583"/>
                  </a:lnTo>
                  <a:lnTo>
                    <a:pt x="18889" y="168875"/>
                  </a:lnTo>
                  <a:lnTo>
                    <a:pt x="17770" y="119681"/>
                  </a:lnTo>
                  <a:lnTo>
                    <a:pt x="15342" y="74734"/>
                  </a:lnTo>
                  <a:lnTo>
                    <a:pt x="11411" y="34765"/>
                  </a:lnTo>
                  <a:lnTo>
                    <a:pt x="5784" y="508"/>
                  </a:lnTo>
                  <a:lnTo>
                    <a:pt x="14801" y="0"/>
                  </a:lnTo>
                  <a:lnTo>
                    <a:pt x="18992" y="635"/>
                  </a:lnTo>
                  <a:lnTo>
                    <a:pt x="24072" y="508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063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2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9" dirty="0"/>
              <a:t>Success</a:t>
            </a:r>
            <a:r>
              <a:rPr sz="3600" spc="-15" dirty="0"/>
              <a:t> </a:t>
            </a:r>
            <a:r>
              <a:rPr sz="3600" spc="-165" dirty="0"/>
              <a:t>Rate</a:t>
            </a:r>
            <a:r>
              <a:rPr sz="3600" spc="-50" dirty="0"/>
              <a:t> </a:t>
            </a:r>
            <a:r>
              <a:rPr sz="3600" spc="-95" dirty="0"/>
              <a:t>vs.</a:t>
            </a:r>
            <a:r>
              <a:rPr sz="3600" spc="-30" dirty="0"/>
              <a:t> </a:t>
            </a:r>
            <a:r>
              <a:rPr sz="3600" dirty="0"/>
              <a:t>Orbit</a:t>
            </a:r>
            <a:r>
              <a:rPr sz="3600" spc="-30" dirty="0"/>
              <a:t> </a:t>
            </a:r>
            <a:r>
              <a:rPr sz="3600" spc="-130" dirty="0"/>
              <a:t>Type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49650" cy="12661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10160" indent="-229235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can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see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210" dirty="0">
                <a:latin typeface="Microsoft Sans Serif"/>
                <a:cs typeface="Microsoft Sans Serif"/>
              </a:rPr>
              <a:t>SSO,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205"/>
              </a:lnSpc>
            </a:pPr>
            <a:r>
              <a:rPr sz="2200" spc="-175" dirty="0">
                <a:latin typeface="Microsoft Sans Serif"/>
                <a:cs typeface="Microsoft Sans Serif"/>
              </a:rPr>
              <a:t>VLEO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1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62" y="2275277"/>
            <a:ext cx="6484447" cy="337729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89030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14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58204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10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11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44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0" dirty="0"/>
              <a:t> </a:t>
            </a:r>
            <a:r>
              <a:rPr spc="-100" dirty="0"/>
              <a:t>vs.</a:t>
            </a:r>
            <a:r>
              <a:rPr spc="-60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7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0" dirty="0"/>
              <a:t>Launch</a:t>
            </a:r>
            <a:r>
              <a:rPr sz="3600" spc="-50" dirty="0"/>
              <a:t> </a:t>
            </a:r>
            <a:r>
              <a:rPr sz="3600" spc="-254" dirty="0"/>
              <a:t>Success</a:t>
            </a:r>
            <a:r>
              <a:rPr sz="3600" spc="15" dirty="0"/>
              <a:t> </a:t>
            </a:r>
            <a:r>
              <a:rPr sz="3600" spc="-114" dirty="0"/>
              <a:t>Yearly</a:t>
            </a:r>
            <a:r>
              <a:rPr sz="3600" spc="-15" dirty="0"/>
              <a:t> </a:t>
            </a:r>
            <a:r>
              <a:rPr sz="3600" spc="-80" dirty="0"/>
              <a:t>Trend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342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can </a:t>
            </a:r>
            <a:r>
              <a:rPr sz="2200" spc="-40" dirty="0">
                <a:latin typeface="Microsoft Sans Serif"/>
                <a:cs typeface="Microsoft Sans Serif"/>
              </a:rPr>
              <a:t>observe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rate </a:t>
            </a:r>
            <a:r>
              <a:rPr sz="2200" spc="-65" dirty="0">
                <a:latin typeface="Microsoft Sans Serif"/>
                <a:cs typeface="Microsoft Sans Serif"/>
              </a:rPr>
              <a:t>since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kept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on </a:t>
            </a:r>
            <a:r>
              <a:rPr sz="2200" spc="-50" dirty="0">
                <a:latin typeface="Microsoft Sans Serif"/>
                <a:cs typeface="Microsoft Sans Serif"/>
              </a:rPr>
              <a:t>increasing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00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95" dirty="0"/>
              <a:t> </a:t>
            </a:r>
            <a:r>
              <a:rPr spc="-130" dirty="0"/>
              <a:t>Launch</a:t>
            </a:r>
            <a:r>
              <a:rPr spc="-80" dirty="0"/>
              <a:t> </a:t>
            </a:r>
            <a:r>
              <a:rPr spc="-45" dirty="0"/>
              <a:t>Site</a:t>
            </a:r>
            <a:r>
              <a:rPr spc="-80" dirty="0"/>
              <a:t> </a:t>
            </a:r>
            <a:r>
              <a:rPr spc="-200"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286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latin typeface="Microsoft Sans Serif"/>
                <a:cs typeface="Microsoft Sans Serif"/>
              </a:rPr>
              <a:t>We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used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key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word </a:t>
            </a:r>
            <a:r>
              <a:rPr sz="2200" b="1" spc="-220" dirty="0">
                <a:latin typeface="Arial"/>
                <a:cs typeface="Arial"/>
              </a:rPr>
              <a:t>DISTINCT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show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only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unique </a:t>
            </a:r>
            <a:r>
              <a:rPr sz="2200" spc="-60" dirty="0">
                <a:latin typeface="Microsoft Sans Serif"/>
                <a:cs typeface="Microsoft Sans Serif"/>
              </a:rPr>
              <a:t>launch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sites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from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SpaceX 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95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where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8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06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7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272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10" dirty="0"/>
              <a:t>Average </a:t>
            </a:r>
            <a:r>
              <a:rPr spc="-120" dirty="0"/>
              <a:t>Payload</a:t>
            </a:r>
            <a:r>
              <a:rPr spc="-100" dirty="0"/>
              <a:t> </a:t>
            </a:r>
            <a:r>
              <a:rPr spc="-225" dirty="0"/>
              <a:t>Mass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F9</a:t>
            </a:r>
            <a:r>
              <a:rPr spc="-3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0715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9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calculated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 </a:t>
            </a:r>
            <a:r>
              <a:rPr sz="2000" spc="-10" dirty="0">
                <a:latin typeface="Microsoft Sans Serif"/>
                <a:cs typeface="Microsoft Sans Serif"/>
              </a:rPr>
              <a:t>average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mass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carried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by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30" dirty="0">
                <a:latin typeface="Microsoft Sans Serif"/>
                <a:cs typeface="Microsoft Sans Serif"/>
              </a:rPr>
              <a:t> version </a:t>
            </a:r>
            <a:r>
              <a:rPr sz="2000" dirty="0">
                <a:latin typeface="Microsoft Sans Serif"/>
                <a:cs typeface="Microsoft Sans Serif"/>
              </a:rPr>
              <a:t>F9 v1.1 </a:t>
            </a:r>
            <a:r>
              <a:rPr sz="2000" spc="-114" dirty="0">
                <a:latin typeface="Microsoft Sans Serif"/>
                <a:cs typeface="Microsoft Sans Serif"/>
              </a:rPr>
              <a:t>as </a:t>
            </a:r>
            <a:r>
              <a:rPr sz="2000" spc="5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57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First</a:t>
            </a:r>
            <a:r>
              <a:rPr sz="3600" spc="-170" dirty="0"/>
              <a:t> </a:t>
            </a:r>
            <a:r>
              <a:rPr sz="3600" spc="-165" dirty="0"/>
              <a:t>Successful</a:t>
            </a:r>
            <a:r>
              <a:rPr sz="3600" spc="-75" dirty="0"/>
              <a:t> Ground</a:t>
            </a:r>
            <a:r>
              <a:rPr sz="3600" spc="-130" dirty="0"/>
              <a:t> </a:t>
            </a:r>
            <a:r>
              <a:rPr sz="3600" spc="-30" dirty="0"/>
              <a:t>Landing</a:t>
            </a:r>
            <a:r>
              <a:rPr sz="3600" spc="-130" dirty="0"/>
              <a:t> </a:t>
            </a:r>
            <a:r>
              <a:rPr sz="3600" spc="-40" dirty="0"/>
              <a:t>Date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3800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66700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observed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 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dates</a:t>
            </a:r>
            <a:r>
              <a:rPr sz="1800" dirty="0">
                <a:latin typeface="Microsoft Sans Serif"/>
                <a:cs typeface="Microsoft Sans Serif"/>
              </a:rPr>
              <a:t> of</a:t>
            </a:r>
            <a:r>
              <a:rPr sz="1800" spc="-25" dirty="0">
                <a:latin typeface="Microsoft Sans Serif"/>
                <a:cs typeface="Microsoft Sans Serif"/>
              </a:rPr>
              <a:t> the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on </a:t>
            </a:r>
            <a:r>
              <a:rPr sz="1800" dirty="0">
                <a:latin typeface="Microsoft Sans Serif"/>
                <a:cs typeface="Microsoft Sans Serif"/>
              </a:rPr>
              <a:t>ground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pad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was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latin typeface="Microsoft Sans Serif"/>
                <a:cs typeface="Microsoft Sans Serif"/>
              </a:rPr>
              <a:t>nd</a:t>
            </a:r>
            <a:r>
              <a:rPr sz="1800" spc="270" baseline="25462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December </a:t>
            </a:r>
            <a:r>
              <a:rPr sz="1800" spc="6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4800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65" dirty="0"/>
              <a:t>Successful</a:t>
            </a:r>
            <a:r>
              <a:rPr sz="3600" spc="-80" dirty="0"/>
              <a:t> </a:t>
            </a:r>
            <a:r>
              <a:rPr sz="3600" spc="-10" dirty="0"/>
              <a:t>Drone</a:t>
            </a:r>
            <a:r>
              <a:rPr sz="3600" spc="-100" dirty="0"/>
              <a:t> </a:t>
            </a:r>
            <a:r>
              <a:rPr sz="3600" spc="-70" dirty="0"/>
              <a:t>Ship</a:t>
            </a:r>
            <a:r>
              <a:rPr sz="3600" spc="-90" dirty="0"/>
              <a:t> </a:t>
            </a:r>
            <a:r>
              <a:rPr sz="3600" spc="-30" dirty="0"/>
              <a:t>Landing</a:t>
            </a:r>
            <a:r>
              <a:rPr sz="3600" spc="-100" dirty="0"/>
              <a:t> </a:t>
            </a:r>
            <a:r>
              <a:rPr sz="3600" dirty="0"/>
              <a:t>with</a:t>
            </a:r>
            <a:r>
              <a:rPr sz="3600" spc="-95" dirty="0"/>
              <a:t> </a:t>
            </a:r>
            <a:r>
              <a:rPr sz="3600" spc="-110" dirty="0"/>
              <a:t>Payload</a:t>
            </a:r>
            <a:r>
              <a:rPr sz="3600" spc="-90" dirty="0"/>
              <a:t> </a:t>
            </a:r>
            <a:r>
              <a:rPr sz="3600" spc="-50" dirty="0"/>
              <a:t>between </a:t>
            </a:r>
            <a:r>
              <a:rPr sz="3600" spc="160" dirty="0"/>
              <a:t>4000</a:t>
            </a:r>
            <a:r>
              <a:rPr sz="3600" spc="-40" dirty="0"/>
              <a:t> </a:t>
            </a:r>
            <a:r>
              <a:rPr sz="3600" dirty="0"/>
              <a:t>and</a:t>
            </a:r>
            <a:r>
              <a:rPr sz="3600" spc="-25" dirty="0"/>
              <a:t> </a:t>
            </a:r>
            <a:r>
              <a:rPr sz="3600" spc="135" dirty="0"/>
              <a:t>6000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used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b="1" spc="-275" dirty="0">
                <a:latin typeface="Arial"/>
                <a:cs typeface="Arial"/>
              </a:rPr>
              <a:t>WHERE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filter for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which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have </a:t>
            </a:r>
            <a:r>
              <a:rPr sz="2000" spc="-65" dirty="0">
                <a:latin typeface="Microsoft Sans Serif"/>
                <a:cs typeface="Microsoft Sans Serif"/>
              </a:rPr>
              <a:t>successfully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landed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-20" dirty="0">
                <a:latin typeface="Microsoft Sans Serif"/>
                <a:cs typeface="Microsoft Sans Serif"/>
              </a:rPr>
              <a:t> drone </a:t>
            </a:r>
            <a:r>
              <a:rPr sz="2000" dirty="0">
                <a:latin typeface="Microsoft Sans Serif"/>
                <a:cs typeface="Microsoft Sans Serif"/>
              </a:rPr>
              <a:t>ship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b="1" spc="-25" dirty="0">
                <a:latin typeface="Arial"/>
                <a:cs typeface="Arial"/>
              </a:rPr>
              <a:t>AND </a:t>
            </a:r>
            <a:r>
              <a:rPr sz="2000" dirty="0">
                <a:latin typeface="Microsoft Sans Serif"/>
                <a:cs typeface="Microsoft Sans Serif"/>
              </a:rPr>
              <a:t>condition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determine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payload </a:t>
            </a:r>
            <a:r>
              <a:rPr sz="2000" spc="-100" dirty="0">
                <a:latin typeface="Microsoft Sans Serif"/>
                <a:cs typeface="Microsoft Sans Serif"/>
              </a:rPr>
              <a:t>mass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greater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4000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less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990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screenshots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924560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5" dirty="0"/>
              <a:t>Total</a:t>
            </a:r>
            <a:r>
              <a:rPr sz="3600" spc="-85" dirty="0"/>
              <a:t> </a:t>
            </a:r>
            <a:r>
              <a:rPr sz="3600" spc="-90" dirty="0"/>
              <a:t>Number</a:t>
            </a:r>
            <a:r>
              <a:rPr sz="3600" spc="-85" dirty="0"/>
              <a:t> </a:t>
            </a:r>
            <a:r>
              <a:rPr sz="3600" dirty="0"/>
              <a:t>of</a:t>
            </a:r>
            <a:r>
              <a:rPr sz="3600" spc="-85" dirty="0"/>
              <a:t> </a:t>
            </a:r>
            <a:r>
              <a:rPr sz="3600" spc="-165" dirty="0"/>
              <a:t>Successful</a:t>
            </a:r>
            <a:r>
              <a:rPr sz="3600" spc="-65" dirty="0"/>
              <a:t> </a:t>
            </a:r>
            <a:r>
              <a:rPr sz="3600" dirty="0"/>
              <a:t>and</a:t>
            </a:r>
            <a:r>
              <a:rPr sz="3600" spc="-85" dirty="0"/>
              <a:t> </a:t>
            </a:r>
            <a:r>
              <a:rPr sz="3600" spc="-80" dirty="0"/>
              <a:t>Failure</a:t>
            </a:r>
            <a:r>
              <a:rPr sz="3600" spc="-110" dirty="0"/>
              <a:t> </a:t>
            </a:r>
            <a:r>
              <a:rPr sz="3600" spc="-60" dirty="0"/>
              <a:t>Mission </a:t>
            </a:r>
            <a:r>
              <a:rPr sz="3600" spc="-20" dirty="0"/>
              <a:t>Outcomes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used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wildcard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like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‘%’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</a:t>
            </a:r>
            <a:r>
              <a:rPr sz="2000" spc="5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b="1" spc="-275" dirty="0">
                <a:latin typeface="Arial"/>
                <a:cs typeface="Arial"/>
              </a:rPr>
              <a:t>WHERE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MissionOutcome </a:t>
            </a:r>
            <a:r>
              <a:rPr sz="2000" spc="-80" dirty="0">
                <a:latin typeface="Microsoft Sans Serif"/>
                <a:cs typeface="Microsoft Sans Serif"/>
              </a:rPr>
              <a:t>was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6804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70" dirty="0"/>
              <a:t>Boosters</a:t>
            </a:r>
            <a:r>
              <a:rPr spc="-175" dirty="0"/>
              <a:t> </a:t>
            </a:r>
            <a:r>
              <a:rPr spc="-10" dirty="0"/>
              <a:t>Carried </a:t>
            </a:r>
            <a:r>
              <a:rPr spc="-130" dirty="0"/>
              <a:t>Maximum</a:t>
            </a:r>
            <a:r>
              <a:rPr spc="-85" dirty="0"/>
              <a:t> </a:t>
            </a:r>
            <a:r>
              <a:rPr spc="-150" dirty="0"/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135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170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-8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booster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that </a:t>
            </a:r>
            <a:r>
              <a:rPr sz="1700" spc="-60" dirty="0">
                <a:latin typeface="Microsoft Sans Serif"/>
                <a:cs typeface="Microsoft Sans Serif"/>
              </a:rPr>
              <a:t>have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carried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maximum </a:t>
            </a:r>
            <a:r>
              <a:rPr sz="1700" spc="-25" dirty="0">
                <a:latin typeface="Microsoft Sans Serif"/>
                <a:cs typeface="Microsoft Sans Serif"/>
              </a:rPr>
              <a:t>payload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using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a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subquery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in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b="1" spc="-235" dirty="0">
                <a:latin typeface="Arial"/>
                <a:cs typeface="Arial"/>
              </a:rPr>
              <a:t>WHERE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65" dirty="0">
                <a:latin typeface="Microsoft Sans Serif"/>
                <a:cs typeface="Microsoft Sans Serif"/>
              </a:rPr>
              <a:t>clause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and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5" dirty="0">
                <a:latin typeface="Microsoft Sans Serif"/>
                <a:cs typeface="Microsoft Sans Serif"/>
              </a:rPr>
              <a:t> </a:t>
            </a:r>
            <a:r>
              <a:rPr sz="1700" b="1" spc="-20" dirty="0">
                <a:latin typeface="Arial"/>
                <a:cs typeface="Arial"/>
              </a:rPr>
              <a:t>MAX() </a:t>
            </a:r>
            <a:r>
              <a:rPr sz="1700" spc="-1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25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300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3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30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ship,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96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95" dirty="0"/>
              <a:t>Rank</a:t>
            </a:r>
            <a:r>
              <a:rPr sz="3600" spc="-50" dirty="0"/>
              <a:t> </a:t>
            </a:r>
            <a:r>
              <a:rPr sz="3600" spc="-30" dirty="0"/>
              <a:t>Landing</a:t>
            </a:r>
            <a:r>
              <a:rPr sz="3600" spc="-65" dirty="0"/>
              <a:t> </a:t>
            </a:r>
            <a:r>
              <a:rPr sz="3600" spc="-114" dirty="0"/>
              <a:t>Outcomes</a:t>
            </a:r>
            <a:r>
              <a:rPr sz="3600" spc="-50" dirty="0"/>
              <a:t> </a:t>
            </a:r>
            <a:r>
              <a:rPr sz="3600" spc="-80" dirty="0"/>
              <a:t>Between</a:t>
            </a:r>
            <a:r>
              <a:rPr sz="3600" spc="-45" dirty="0"/>
              <a:t> </a:t>
            </a:r>
            <a:r>
              <a:rPr sz="3600" spc="114" dirty="0"/>
              <a:t>2010-</a:t>
            </a:r>
            <a:r>
              <a:rPr sz="3600" spc="95" dirty="0"/>
              <a:t>06-</a:t>
            </a:r>
            <a:r>
              <a:rPr sz="3600" spc="160" dirty="0"/>
              <a:t>04</a:t>
            </a:r>
            <a:r>
              <a:rPr sz="3600" spc="-55" dirty="0"/>
              <a:t> </a:t>
            </a:r>
            <a:r>
              <a:rPr sz="3600" spc="-25" dirty="0"/>
              <a:t>and </a:t>
            </a:r>
            <a:r>
              <a:rPr sz="3600" spc="120" dirty="0"/>
              <a:t>2017-</a:t>
            </a:r>
            <a:r>
              <a:rPr sz="3600" spc="95" dirty="0"/>
              <a:t>03-</a:t>
            </a:r>
            <a:r>
              <a:rPr sz="3600" spc="130" dirty="0"/>
              <a:t>20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4765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selected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b="1" spc="-235" dirty="0">
                <a:latin typeface="Arial"/>
                <a:cs typeface="Arial"/>
              </a:rPr>
              <a:t>COUNT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45" dirty="0">
                <a:latin typeface="Microsoft Sans Serif"/>
                <a:cs typeface="Microsoft Sans Serif"/>
              </a:rPr>
              <a:t>outcomes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from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data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and </a:t>
            </a:r>
            <a:r>
              <a:rPr sz="2000" spc="-30" dirty="0">
                <a:latin typeface="Microsoft Sans Serif"/>
                <a:cs typeface="Microsoft Sans Serif"/>
              </a:rPr>
              <a:t>used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75" dirty="0">
                <a:latin typeface="Arial"/>
                <a:cs typeface="Arial"/>
              </a:rPr>
              <a:t>WHERE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filter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outcomes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b="1" spc="-275" dirty="0">
                <a:latin typeface="Arial"/>
                <a:cs typeface="Arial"/>
              </a:rPr>
              <a:t>BETWEEN </a:t>
            </a:r>
            <a:r>
              <a:rPr sz="2000" spc="70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06-</a:t>
            </a:r>
            <a:r>
              <a:rPr sz="2000" spc="85" dirty="0">
                <a:latin typeface="Microsoft Sans Serif"/>
                <a:cs typeface="Microsoft Sans Serif"/>
              </a:rPr>
              <a:t>04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13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03-</a:t>
            </a:r>
            <a:r>
              <a:rPr sz="2000" spc="-25" dirty="0">
                <a:latin typeface="Microsoft Sans Serif"/>
                <a:cs typeface="Microsoft Sans Serif"/>
              </a:rPr>
              <a:t>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applied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b="1" spc="-260" dirty="0">
                <a:latin typeface="Arial"/>
                <a:cs typeface="Arial"/>
              </a:rPr>
              <a:t>GROUP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b="1" spc="-245" dirty="0">
                <a:latin typeface="Arial"/>
                <a:cs typeface="Arial"/>
              </a:rPr>
              <a:t>ORDER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order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25" dirty="0"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descending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309116"/>
            <a:ext cx="10515600" cy="4716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5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125" dirty="0"/>
              <a:t> </a:t>
            </a:r>
            <a:r>
              <a:rPr spc="-85" dirty="0"/>
              <a:t>launch</a:t>
            </a:r>
            <a:r>
              <a:rPr spc="-110" dirty="0"/>
              <a:t> </a:t>
            </a:r>
            <a:r>
              <a:rPr spc="-20" dirty="0"/>
              <a:t>sites</a:t>
            </a:r>
            <a:r>
              <a:rPr spc="-105" dirty="0"/>
              <a:t> </a:t>
            </a:r>
            <a:r>
              <a:rPr dirty="0"/>
              <a:t>global</a:t>
            </a:r>
            <a:r>
              <a:rPr spc="-120" dirty="0"/>
              <a:t> </a:t>
            </a:r>
            <a:r>
              <a:rPr spc="-65" dirty="0"/>
              <a:t>map</a:t>
            </a:r>
            <a:r>
              <a:rPr spc="-120" dirty="0"/>
              <a:t> </a:t>
            </a:r>
            <a:r>
              <a:rPr spc="-90" dirty="0"/>
              <a:t>markers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252727"/>
            <a:ext cx="10687812" cy="477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Markers</a:t>
            </a:r>
            <a:r>
              <a:rPr spc="-105" dirty="0"/>
              <a:t> </a:t>
            </a:r>
            <a:r>
              <a:rPr spc="-30" dirty="0"/>
              <a:t>showing</a:t>
            </a:r>
            <a:r>
              <a:rPr spc="-110" dirty="0"/>
              <a:t> </a:t>
            </a:r>
            <a:r>
              <a:rPr spc="-85" dirty="0"/>
              <a:t>launch</a:t>
            </a:r>
            <a:r>
              <a:rPr spc="-110" dirty="0"/>
              <a:t> </a:t>
            </a:r>
            <a:r>
              <a:rPr spc="-25" dirty="0"/>
              <a:t>sites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dirty="0"/>
              <a:t>color</a:t>
            </a:r>
            <a:r>
              <a:rPr spc="-120" dirty="0"/>
              <a:t> </a:t>
            </a:r>
            <a:r>
              <a:rPr spc="-45" dirty="0"/>
              <a:t>labels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85" dirty="0"/>
              <a:t> </a:t>
            </a:r>
            <a:r>
              <a:rPr spc="-50" dirty="0"/>
              <a:t>Site</a:t>
            </a:r>
            <a:r>
              <a:rPr spc="-90" dirty="0"/>
              <a:t> </a:t>
            </a:r>
            <a:r>
              <a:rPr spc="-60" dirty="0"/>
              <a:t>distance</a:t>
            </a:r>
            <a:r>
              <a:rPr spc="-65" dirty="0"/>
              <a:t> </a:t>
            </a:r>
            <a:r>
              <a:rPr spc="60" dirty="0"/>
              <a:t>to</a:t>
            </a:r>
            <a:r>
              <a:rPr spc="-95" dirty="0"/>
              <a:t> landmarks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80" dirty="0"/>
              <a:t>Pie</a:t>
            </a:r>
            <a:r>
              <a:rPr sz="2500" spc="-90" dirty="0"/>
              <a:t> </a:t>
            </a:r>
            <a:r>
              <a:rPr sz="2500" spc="-10" dirty="0"/>
              <a:t>chart</a:t>
            </a:r>
            <a:r>
              <a:rPr sz="2500" spc="-65" dirty="0"/>
              <a:t> </a:t>
            </a:r>
            <a:r>
              <a:rPr sz="2500" spc="-25" dirty="0"/>
              <a:t>showing</a:t>
            </a:r>
            <a:r>
              <a:rPr sz="2500" spc="-60" dirty="0"/>
              <a:t> </a:t>
            </a:r>
            <a:r>
              <a:rPr sz="2500" dirty="0"/>
              <a:t>the</a:t>
            </a:r>
            <a:r>
              <a:rPr sz="2500" spc="-70" dirty="0"/>
              <a:t> </a:t>
            </a:r>
            <a:r>
              <a:rPr sz="2500" spc="-125" dirty="0"/>
              <a:t>success</a:t>
            </a:r>
            <a:r>
              <a:rPr sz="2500" spc="-40" dirty="0"/>
              <a:t> </a:t>
            </a:r>
            <a:r>
              <a:rPr sz="2500" spc="-55" dirty="0"/>
              <a:t>percentage </a:t>
            </a:r>
            <a:r>
              <a:rPr sz="2500" spc="-70" dirty="0"/>
              <a:t>achieved</a:t>
            </a:r>
            <a:r>
              <a:rPr sz="2500" spc="-60" dirty="0"/>
              <a:t> </a:t>
            </a:r>
            <a:r>
              <a:rPr sz="2500" dirty="0"/>
              <a:t>by</a:t>
            </a:r>
            <a:r>
              <a:rPr sz="2500" spc="-75" dirty="0"/>
              <a:t> </a:t>
            </a:r>
            <a:r>
              <a:rPr sz="2500" spc="-95" dirty="0"/>
              <a:t>each</a:t>
            </a:r>
            <a:r>
              <a:rPr sz="2500" spc="-70" dirty="0"/>
              <a:t> </a:t>
            </a:r>
            <a:r>
              <a:rPr sz="2500" spc="-55" dirty="0"/>
              <a:t>launch</a:t>
            </a:r>
            <a:r>
              <a:rPr sz="2500" spc="-70" dirty="0"/>
              <a:t> </a:t>
            </a:r>
            <a:r>
              <a:rPr sz="2500" spc="-2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 dirty="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18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pipeline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predict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successfully.</a:t>
            </a:r>
            <a:endParaRPr sz="18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 dirty="0">
              <a:latin typeface="Microsoft Sans Serif"/>
              <a:cs typeface="Microsoft Sans Serif"/>
            </a:endParaRPr>
          </a:p>
          <a:p>
            <a:pPr marL="697230" lvl="1" indent="-227329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723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 dirty="0">
              <a:latin typeface="Microsoft Sans Serif"/>
              <a:cs typeface="Microsoft Sans Serif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features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 dirty="0">
              <a:latin typeface="Microsoft Sans Serif"/>
              <a:cs typeface="Microsoft Sans Serif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659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800" dirty="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63575"/>
            <a:ext cx="7408199" cy="40189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193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95"/>
              </a:spcBef>
            </a:pPr>
            <a:r>
              <a:rPr sz="2500" spc="-80" dirty="0"/>
              <a:t>Pie</a:t>
            </a:r>
            <a:r>
              <a:rPr sz="2500" spc="-60" dirty="0"/>
              <a:t> </a:t>
            </a:r>
            <a:r>
              <a:rPr sz="2500" spc="-20" dirty="0"/>
              <a:t>chart</a:t>
            </a:r>
            <a:r>
              <a:rPr sz="2500" spc="-40" dirty="0"/>
              <a:t> </a:t>
            </a:r>
            <a:r>
              <a:rPr sz="2500" spc="-20" dirty="0"/>
              <a:t>showing</a:t>
            </a:r>
            <a:r>
              <a:rPr sz="2500" spc="-45" dirty="0"/>
              <a:t> </a:t>
            </a:r>
            <a:r>
              <a:rPr sz="2500" dirty="0"/>
              <a:t>the</a:t>
            </a:r>
            <a:r>
              <a:rPr sz="2500" spc="-50" dirty="0"/>
              <a:t> </a:t>
            </a:r>
            <a:r>
              <a:rPr sz="2500" spc="-95" dirty="0"/>
              <a:t>Launch</a:t>
            </a:r>
            <a:r>
              <a:rPr sz="2500" spc="-55" dirty="0"/>
              <a:t> </a:t>
            </a:r>
            <a:r>
              <a:rPr sz="2500" dirty="0"/>
              <a:t>site</a:t>
            </a:r>
            <a:r>
              <a:rPr sz="2500" spc="-5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dirty="0"/>
              <a:t>the</a:t>
            </a:r>
            <a:r>
              <a:rPr sz="2500" spc="-50" dirty="0"/>
              <a:t> </a:t>
            </a:r>
            <a:r>
              <a:rPr sz="2500" spc="-20" dirty="0"/>
              <a:t>highest</a:t>
            </a:r>
            <a:r>
              <a:rPr sz="2500" spc="-50" dirty="0"/>
              <a:t> </a:t>
            </a:r>
            <a:r>
              <a:rPr sz="2500" spc="-55" dirty="0"/>
              <a:t>launch</a:t>
            </a:r>
            <a:r>
              <a:rPr sz="2500" spc="-50" dirty="0"/>
              <a:t> </a:t>
            </a:r>
            <a:r>
              <a:rPr sz="2500" spc="-130" dirty="0"/>
              <a:t>success</a:t>
            </a:r>
            <a:r>
              <a:rPr sz="2500" spc="-30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9430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65" dirty="0"/>
              <a:t>Scatter</a:t>
            </a:r>
            <a:r>
              <a:rPr sz="2500" dirty="0"/>
              <a:t> plot</a:t>
            </a:r>
            <a:r>
              <a:rPr sz="2500" spc="-10" dirty="0"/>
              <a:t> </a:t>
            </a:r>
            <a:r>
              <a:rPr sz="2500" dirty="0"/>
              <a:t>of</a:t>
            </a:r>
            <a:r>
              <a:rPr sz="2500" spc="-35" dirty="0"/>
              <a:t> </a:t>
            </a:r>
            <a:r>
              <a:rPr sz="2500" spc="-80" dirty="0"/>
              <a:t>Payload</a:t>
            </a:r>
            <a:r>
              <a:rPr sz="2500" dirty="0"/>
              <a:t> vs</a:t>
            </a:r>
            <a:r>
              <a:rPr sz="2500" spc="-25" dirty="0"/>
              <a:t> </a:t>
            </a:r>
            <a:r>
              <a:rPr sz="2500" spc="-85" dirty="0"/>
              <a:t>Launch</a:t>
            </a:r>
            <a:r>
              <a:rPr sz="2500" spc="-20" dirty="0"/>
              <a:t> </a:t>
            </a:r>
            <a:r>
              <a:rPr sz="2500" spc="-70" dirty="0"/>
              <a:t>Outcome</a:t>
            </a:r>
            <a:r>
              <a:rPr sz="2500" dirty="0"/>
              <a:t> for</a:t>
            </a:r>
            <a:r>
              <a:rPr sz="2500" spc="-30" dirty="0"/>
              <a:t> </a:t>
            </a:r>
            <a:r>
              <a:rPr sz="2500" dirty="0"/>
              <a:t>all</a:t>
            </a:r>
            <a:r>
              <a:rPr sz="2500" spc="-20" dirty="0"/>
              <a:t> </a:t>
            </a:r>
            <a:r>
              <a:rPr sz="2500" spc="-40" dirty="0"/>
              <a:t>sites,</a:t>
            </a:r>
            <a:r>
              <a:rPr sz="2500" spc="-10" dirty="0"/>
              <a:t> </a:t>
            </a:r>
            <a:r>
              <a:rPr sz="2500" dirty="0"/>
              <a:t>with</a:t>
            </a:r>
            <a:r>
              <a:rPr sz="2500" spc="-5" dirty="0"/>
              <a:t> </a:t>
            </a:r>
            <a:r>
              <a:rPr sz="2500" spc="-10" dirty="0"/>
              <a:t>different </a:t>
            </a:r>
            <a:r>
              <a:rPr sz="2500" spc="-35" dirty="0"/>
              <a:t>payload</a:t>
            </a:r>
            <a:r>
              <a:rPr sz="2500" spc="-65" dirty="0"/>
              <a:t> </a:t>
            </a:r>
            <a:r>
              <a:rPr sz="2500" spc="-55" dirty="0"/>
              <a:t>selected</a:t>
            </a:r>
            <a:r>
              <a:rPr sz="2500" spc="-50" dirty="0"/>
              <a:t> </a:t>
            </a:r>
            <a:r>
              <a:rPr sz="2500" dirty="0"/>
              <a:t>in</a:t>
            </a:r>
            <a:r>
              <a:rPr sz="2500" spc="-65" dirty="0"/>
              <a:t> </a:t>
            </a:r>
            <a:r>
              <a:rPr sz="2500" dirty="0"/>
              <a:t>the</a:t>
            </a:r>
            <a:r>
              <a:rPr sz="2500" spc="-60" dirty="0"/>
              <a:t> </a:t>
            </a:r>
            <a:r>
              <a:rPr sz="2500" spc="-30" dirty="0"/>
              <a:t>range</a:t>
            </a:r>
            <a:r>
              <a:rPr sz="2500" spc="-60" dirty="0"/>
              <a:t> </a:t>
            </a:r>
            <a:r>
              <a:rPr sz="2500" spc="-10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19375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114" dirty="0"/>
              <a:t>Classification </a:t>
            </a:r>
            <a:r>
              <a:rPr spc="-55" dirty="0"/>
              <a:t>Accuracy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866"/>
            <a:ext cx="553148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decision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tree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classifier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model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with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highest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classification </a:t>
            </a:r>
            <a:r>
              <a:rPr sz="2200" spc="-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false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Confusion</a:t>
            </a:r>
            <a:r>
              <a:rPr spc="-105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20655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amount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rate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started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increase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24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70" dirty="0">
                <a:latin typeface="Microsoft Sans Serif"/>
                <a:cs typeface="Microsoft Sans Serif"/>
              </a:rPr>
              <a:t>VLEO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latin typeface="Microsoft Sans Serif"/>
                <a:cs typeface="Microsoft Sans Serif"/>
              </a:rPr>
              <a:t> rate.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most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models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845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85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8500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a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478655" cy="32387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479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get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br>
              <a:rPr lang="en-IN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</a:br>
            <a:r>
              <a:rPr lang="en-IN" sz="2200" spc="-2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https://github.com/dawdabhi/capstone_project/blob/main/Space_Program_capstone_IBM.ipynb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50" dirty="0"/>
              <a:t>Collection</a:t>
            </a:r>
            <a:r>
              <a:rPr dirty="0"/>
              <a:t> </a:t>
            </a:r>
            <a:r>
              <a:rPr spc="750" dirty="0"/>
              <a:t>–</a:t>
            </a:r>
            <a:r>
              <a:rPr spc="-10" dirty="0"/>
              <a:t> </a:t>
            </a:r>
            <a:r>
              <a:rPr spc="-275" dirty="0"/>
              <a:t>SpaceX</a:t>
            </a:r>
            <a:r>
              <a:rPr spc="25" dirty="0"/>
              <a:t> </a:t>
            </a:r>
            <a:r>
              <a:rPr spc="-185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493647"/>
            <a:ext cx="4474845" cy="34182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44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064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converted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br>
              <a:rPr lang="en-IN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</a:br>
            <a:r>
              <a:rPr lang="en-IN" sz="2200" spc="-2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https://github.com/dawdabhi/capstone_project/blob/main/Space_Program_capstone_IBM.ipynb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1837</Words>
  <Application>Microsoft Office PowerPoint</Application>
  <PresentationFormat>Widescreen</PresentationFormat>
  <Paragraphs>185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ABHISHEK KUMAR</cp:lastModifiedBy>
  <cp:revision>5</cp:revision>
  <dcterms:created xsi:type="dcterms:W3CDTF">2023-12-23T11:17:50Z</dcterms:created>
  <dcterms:modified xsi:type="dcterms:W3CDTF">2023-12-23T18:44:04Z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2023-12-23T00:00:00Z</vt:filetime>
  </property>
  <property fmtid="{D5CDD505-2E9C-101B-9397-08002B2CF9AE}" pid="5" name="Producer">
    <vt:lpwstr>Microsoft® PowerPoint® for Microsoft 365</vt:lpwstr>
  </property>
</Properties>
</file>